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0" r:id="rId4"/>
    <p:sldId id="261" r:id="rId5"/>
    <p:sldId id="257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525B82-8A3B-4B4B-A8D9-5B567E8A91BB}" v="2" dt="2026-06-16T15:25:43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7" y="5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4EB3-E2C8-42F8-8D48-D27CAF7C1061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6FA4A-29EA-4EA6-9C49-456C461D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4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46FA4A-29EA-4EA6-9C49-456C461D8A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0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BABA4-595E-541D-7BB0-CEE2697B7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9EEC95-8168-C600-EFF4-2FECBDBC14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7002D-0C0E-E48C-B7EF-507B8F168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B7DAC-2FFE-3506-F7E3-895D192D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06901-DE72-EC8B-B485-7ACD7962A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934DC-C6F9-C83B-B1F2-88E0D72EC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E8BB2-2E35-6173-A1D5-FC73EEBBAF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13AAB-A987-5BAB-547A-13FE2148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0ADFE-EEF1-9BF2-2384-EC109DD0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CFE8F-16D4-7847-FEB6-3F0AA951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7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61BCBA-C4E8-FBF1-C86D-6954E73C3E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6BB9B2-5557-DD4D-AEF0-37A49EC2D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70857-F548-F803-EC6A-06AC4EDF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126D8-589F-7D0E-076E-A6F9DCD89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BACE0-1894-B1C5-3BA7-612056055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ABC34-12E6-EF6B-981D-159A024D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4BA15-E144-F065-6D73-FBCCAE711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07717-D5B0-FB69-791B-B202F5D23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EB44D-144C-7159-F561-DC39A99CE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ED1CC-F483-CE33-D8BC-CD575F2D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0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82A9F-33F2-7448-A941-5301F6AAA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FCB47-8ADF-1AE1-402A-B0ADCFF9E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5DB0F-377F-4C2E-DFF5-EFD0D8CDD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0F3E5-725E-3F5B-FDC2-EFB61B55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983A9-35B5-B89C-B908-8909C8BB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03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A543F-F4EF-42D0-8904-1286C7EB7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A4AC1-0800-03E2-13B8-7C209B5A4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833C2-18E5-8C14-8107-76F44D3DB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3B2B1-E384-2B57-6D06-8F0B82283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E6A30-6D38-ECB8-18EA-42304051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F5A72-BB0F-A850-655E-DB139222E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9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B4DA8-4EFB-19D3-6C8A-B4B2CDD7B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0A38E-201B-3BC7-2677-614DC9F9A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D5BC5-C14A-DCE6-63EC-18467621E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C4419-B5AD-3F4C-4E38-767F6767DB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EAFEBB-3715-01FB-A409-DD92B8458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B7D47-B96F-AF35-76F3-A5066295F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572999-872C-D763-7F07-C0F383A7A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A658E1-3C6E-47A2-0F25-2CEDBD83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1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C1578-9571-D330-8408-F26A4567A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545E7-A193-CA31-7CC2-53256F7C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0A267-BE74-D56E-C3EC-16FBE9089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5749C-6841-8013-7D16-47A0544E1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2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291264-5F66-4A41-A8F4-32032860E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5F1BB1-BE0A-E010-01A4-B8B7C1B5F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403E-C89D-A74C-CB06-156A6C2ED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67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2ABE2-9DC5-780B-BBE9-144E8B93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1749E-8557-1EAB-C3DF-C5329B0A4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E15A7-E8EE-B79C-A690-211BFEEFF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DB342-5211-7012-EDA7-D290B3E34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FA2C2-6BD1-52DC-BDFE-75B8E19BA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78843-674F-2920-2E8A-A220C604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57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1176B-30CB-C5E7-BEE3-373598ED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89C3A-AD9B-460F-14A1-4C6000447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17746-E208-3ADA-054D-5B6044077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776AD-7D49-D3B9-91A6-8A6D34637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B6DF6-8680-C604-9C23-3F52B04BB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A43C8-A2DF-B308-AC66-6A8D24F6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8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81202E-AB19-C184-E595-981FF49C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B744E-D035-F969-A5FF-CF0A689B0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79E63-1AA1-2EC1-6431-2AA881C32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07327C-EE90-40EB-900B-8F297654E40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E5CE9-C888-1C0F-655D-DCB82A07F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22F74-EB13-D8DB-6352-9AFCDAED5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CDB3F2-68CF-43B1-B38A-889B49C9E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electrifynews.beehiiv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alcyon.io/" TargetMode="External"/><Relationship Id="rId2" Type="http://schemas.openxmlformats.org/officeDocument/2006/relationships/hyperlink" Target="https://www.interconnection.fy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mber-energy.org/latest-insights/the-electrotech-revolution/" TargetMode="External"/><Relationship Id="rId4" Type="http://schemas.openxmlformats.org/officeDocument/2006/relationships/hyperlink" Target="https://dsireusa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ectrifynews.beehiiv.com/p/energy-literacy-utilities-decarbonizing-slow-and-fast" TargetMode="External"/><Relationship Id="rId7" Type="http://schemas.openxmlformats.org/officeDocument/2006/relationships/hyperlink" Target="https://electrifynews.beehiiv.com/p/why-utilities-don-t-trust-ders-and-what-we-can-do-about-it" TargetMode="External"/><Relationship Id="rId2" Type="http://schemas.openxmlformats.org/officeDocument/2006/relationships/hyperlink" Target="https://www.rtoinsider.com/117583-livewire-the-electrotech-revolution-is-her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ectrifynews.beehiiv.com/p/why-ders-are-super-cool-super-smart-and-can-help-cut-your-electric-bills" TargetMode="External"/><Relationship Id="rId5" Type="http://schemas.openxmlformats.org/officeDocument/2006/relationships/hyperlink" Target="https://electrifynews.beehiiv.com/p/energy-literacy-let-s-talk-about-inertia" TargetMode="External"/><Relationship Id="rId4" Type="http://schemas.openxmlformats.org/officeDocument/2006/relationships/hyperlink" Target="https://electrifynews.beehiiv.com/p/energy-literacy-7-things-you-need-to-know-about-rtos-and-iso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620595-48C0-9D00-374F-260E826F6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6" y="640080"/>
            <a:ext cx="6894576" cy="3566160"/>
          </a:xfrm>
        </p:spPr>
        <p:txBody>
          <a:bodyPr anchor="b">
            <a:normAutofit/>
          </a:bodyPr>
          <a:lstStyle/>
          <a:p>
            <a:pPr algn="l"/>
            <a:r>
              <a:rPr lang="en-US" dirty="0"/>
              <a:t>Energy Reporting 101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CC96C1-B6B9-E283-292B-D8E3B2316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296" y="4636008"/>
            <a:ext cx="6894576" cy="157276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K Kaufmann</a:t>
            </a:r>
          </a:p>
          <a:p>
            <a:pPr algn="l"/>
            <a:r>
              <a:rPr lang="en-US" dirty="0"/>
              <a:t>E/</a:t>
            </a:r>
            <a:r>
              <a:rPr lang="en-US" dirty="0" err="1"/>
              <a:t>lectrify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electrifynews.beehiiv.com/</a:t>
            </a:r>
            <a:endParaRPr lang="en-US" dirty="0"/>
          </a:p>
          <a:p>
            <a:pPr algn="l"/>
            <a:r>
              <a:rPr lang="en-US" dirty="0"/>
              <a:t>kkaufmanndc@gmail.com</a:t>
            </a:r>
          </a:p>
        </p:txBody>
      </p:sp>
      <p:pic>
        <p:nvPicPr>
          <p:cNvPr id="5" name="Picture 4" descr="Close up glowing light bulb">
            <a:extLst>
              <a:ext uri="{FF2B5EF4-FFF2-40B4-BE49-F238E27FC236}">
                <a16:creationId xmlns:a16="http://schemas.microsoft.com/office/drawing/2014/main" id="{06BEBBEA-C907-8688-D4AB-22CB43B544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584" r="-1" b="-1"/>
          <a:stretch>
            <a:fillRect/>
          </a:stretch>
        </p:blipFill>
        <p:spPr>
          <a:xfrm>
            <a:off x="20" y="10"/>
            <a:ext cx="4049786" cy="6857990"/>
          </a:xfrm>
          <a:custGeom>
            <a:avLst/>
            <a:gdLst/>
            <a:ahLst/>
            <a:cxnLst/>
            <a:rect l="l" t="t" r="r" b="b"/>
            <a:pathLst>
              <a:path w="4049806" h="6858000">
                <a:moveTo>
                  <a:pt x="0" y="0"/>
                </a:moveTo>
                <a:lnTo>
                  <a:pt x="4018525" y="0"/>
                </a:lnTo>
                <a:lnTo>
                  <a:pt x="4019816" y="10931"/>
                </a:lnTo>
                <a:cubicBezTo>
                  <a:pt x="4034945" y="94836"/>
                  <a:pt x="4032275" y="179884"/>
                  <a:pt x="4036343" y="264297"/>
                </a:cubicBezTo>
                <a:cubicBezTo>
                  <a:pt x="4041301" y="367652"/>
                  <a:pt x="4035072" y="471135"/>
                  <a:pt x="4032911" y="574617"/>
                </a:cubicBezTo>
                <a:cubicBezTo>
                  <a:pt x="4031004" y="662717"/>
                  <a:pt x="4022232" y="750690"/>
                  <a:pt x="4025029" y="838916"/>
                </a:cubicBezTo>
                <a:cubicBezTo>
                  <a:pt x="4025029" y="841968"/>
                  <a:pt x="4025029" y="845019"/>
                  <a:pt x="4025029" y="848070"/>
                </a:cubicBezTo>
                <a:cubicBezTo>
                  <a:pt x="4017020" y="945068"/>
                  <a:pt x="4017020" y="1042576"/>
                  <a:pt x="4025029" y="1139574"/>
                </a:cubicBezTo>
                <a:cubicBezTo>
                  <a:pt x="4027609" y="1179950"/>
                  <a:pt x="4026885" y="1220466"/>
                  <a:pt x="4022868" y="1260728"/>
                </a:cubicBezTo>
                <a:cubicBezTo>
                  <a:pt x="4019054" y="1311960"/>
                  <a:pt x="4006849" y="1364083"/>
                  <a:pt x="4015621" y="1414934"/>
                </a:cubicBezTo>
                <a:cubicBezTo>
                  <a:pt x="4021367" y="1456784"/>
                  <a:pt x="4024558" y="1498940"/>
                  <a:pt x="4025156" y="1541172"/>
                </a:cubicBezTo>
                <a:cubicBezTo>
                  <a:pt x="4029478" y="1635755"/>
                  <a:pt x="4025283" y="1730847"/>
                  <a:pt x="4023757" y="1825685"/>
                </a:cubicBezTo>
                <a:cubicBezTo>
                  <a:pt x="4021850" y="1936286"/>
                  <a:pt x="4024647" y="2046634"/>
                  <a:pt x="4015748" y="2157235"/>
                </a:cubicBezTo>
                <a:cubicBezTo>
                  <a:pt x="4010790" y="2246581"/>
                  <a:pt x="4010790" y="2336130"/>
                  <a:pt x="4015748" y="2425476"/>
                </a:cubicBezTo>
                <a:cubicBezTo>
                  <a:pt x="4018164" y="2507473"/>
                  <a:pt x="4030495" y="2588454"/>
                  <a:pt x="4028461" y="2671214"/>
                </a:cubicBezTo>
                <a:cubicBezTo>
                  <a:pt x="4026046" y="2767832"/>
                  <a:pt x="4014604" y="2863940"/>
                  <a:pt x="4018164" y="2960685"/>
                </a:cubicBezTo>
                <a:cubicBezTo>
                  <a:pt x="4019816" y="3006832"/>
                  <a:pt x="4019944" y="3052980"/>
                  <a:pt x="4020961" y="3099127"/>
                </a:cubicBezTo>
                <a:cubicBezTo>
                  <a:pt x="4021978" y="3154682"/>
                  <a:pt x="4032021" y="3210110"/>
                  <a:pt x="4026427" y="3265665"/>
                </a:cubicBezTo>
                <a:cubicBezTo>
                  <a:pt x="4017147" y="3358087"/>
                  <a:pt x="3993120" y="3448857"/>
                  <a:pt x="4008121" y="3543567"/>
                </a:cubicBezTo>
                <a:cubicBezTo>
                  <a:pt x="4016384" y="3595690"/>
                  <a:pt x="4025791" y="3647940"/>
                  <a:pt x="4030495" y="3700571"/>
                </a:cubicBezTo>
                <a:cubicBezTo>
                  <a:pt x="4034690" y="3747608"/>
                  <a:pt x="4045369" y="3795408"/>
                  <a:pt x="4037233" y="3842191"/>
                </a:cubicBezTo>
                <a:cubicBezTo>
                  <a:pt x="4030368" y="3882237"/>
                  <a:pt x="4034055" y="3922282"/>
                  <a:pt x="4028715" y="3962327"/>
                </a:cubicBezTo>
                <a:cubicBezTo>
                  <a:pt x="4021723" y="4014831"/>
                  <a:pt x="4017910" y="4068352"/>
                  <a:pt x="4012697" y="4121111"/>
                </a:cubicBezTo>
                <a:cubicBezTo>
                  <a:pt x="4007866" y="4169038"/>
                  <a:pt x="4004307" y="4216838"/>
                  <a:pt x="4017020" y="4261841"/>
                </a:cubicBezTo>
                <a:cubicBezTo>
                  <a:pt x="4048039" y="4375112"/>
                  <a:pt x="4031004" y="4487748"/>
                  <a:pt x="4019308" y="4600257"/>
                </a:cubicBezTo>
                <a:cubicBezTo>
                  <a:pt x="4013587" y="4655049"/>
                  <a:pt x="4005197" y="4712765"/>
                  <a:pt x="4017910" y="4762853"/>
                </a:cubicBezTo>
                <a:cubicBezTo>
                  <a:pt x="4041428" y="4851716"/>
                  <a:pt x="4022995" y="4936764"/>
                  <a:pt x="4012824" y="5021432"/>
                </a:cubicBezTo>
                <a:cubicBezTo>
                  <a:pt x="4002654" y="5106099"/>
                  <a:pt x="4000239" y="5189495"/>
                  <a:pt x="4018037" y="5272637"/>
                </a:cubicBezTo>
                <a:cubicBezTo>
                  <a:pt x="4030495" y="5331116"/>
                  <a:pt x="4030495" y="5390612"/>
                  <a:pt x="4032021" y="5449600"/>
                </a:cubicBezTo>
                <a:cubicBezTo>
                  <a:pt x="4032911" y="5486339"/>
                  <a:pt x="4019308" y="5523842"/>
                  <a:pt x="4010282" y="5560582"/>
                </a:cubicBezTo>
                <a:cubicBezTo>
                  <a:pt x="3994009" y="5626943"/>
                  <a:pt x="3988162" y="5694321"/>
                  <a:pt x="4010282" y="5759029"/>
                </a:cubicBezTo>
                <a:cubicBezTo>
                  <a:pt x="4040793" y="5848655"/>
                  <a:pt x="4058336" y="5938407"/>
                  <a:pt x="4045623" y="6033117"/>
                </a:cubicBezTo>
                <a:cubicBezTo>
                  <a:pt x="4038377" y="6091724"/>
                  <a:pt x="4036597" y="6151347"/>
                  <a:pt x="4025664" y="6209190"/>
                </a:cubicBezTo>
                <a:cubicBezTo>
                  <a:pt x="4007358" y="6304790"/>
                  <a:pt x="4013841" y="6399882"/>
                  <a:pt x="4028461" y="6494211"/>
                </a:cubicBezTo>
                <a:cubicBezTo>
                  <a:pt x="4038542" y="6573081"/>
                  <a:pt x="4039610" y="6652829"/>
                  <a:pt x="4031639" y="6731941"/>
                </a:cubicBezTo>
                <a:lnTo>
                  <a:pt x="40229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82580482-BA80-420A-8A05-C58E97F2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4409267"/>
            <a:ext cx="4242816" cy="18288"/>
          </a:xfrm>
          <a:custGeom>
            <a:avLst/>
            <a:gdLst>
              <a:gd name="csX0" fmla="*/ 0 w 4242816"/>
              <a:gd name="csY0" fmla="*/ 0 h 18288"/>
              <a:gd name="csX1" fmla="*/ 690973 w 4242816"/>
              <a:gd name="csY1" fmla="*/ 0 h 18288"/>
              <a:gd name="csX2" fmla="*/ 1212233 w 4242816"/>
              <a:gd name="csY2" fmla="*/ 0 h 18288"/>
              <a:gd name="csX3" fmla="*/ 1860778 w 4242816"/>
              <a:gd name="csY3" fmla="*/ 0 h 18288"/>
              <a:gd name="csX4" fmla="*/ 2424466 w 4242816"/>
              <a:gd name="csY4" fmla="*/ 0 h 18288"/>
              <a:gd name="csX5" fmla="*/ 3115439 w 4242816"/>
              <a:gd name="csY5" fmla="*/ 0 h 18288"/>
              <a:gd name="csX6" fmla="*/ 3636699 w 4242816"/>
              <a:gd name="csY6" fmla="*/ 0 h 18288"/>
              <a:gd name="csX7" fmla="*/ 4242816 w 4242816"/>
              <a:gd name="csY7" fmla="*/ 0 h 18288"/>
              <a:gd name="csX8" fmla="*/ 4242816 w 4242816"/>
              <a:gd name="csY8" fmla="*/ 18288 h 18288"/>
              <a:gd name="csX9" fmla="*/ 3636699 w 4242816"/>
              <a:gd name="csY9" fmla="*/ 18288 h 18288"/>
              <a:gd name="csX10" fmla="*/ 3030583 w 4242816"/>
              <a:gd name="csY10" fmla="*/ 18288 h 18288"/>
              <a:gd name="csX11" fmla="*/ 2466894 w 4242816"/>
              <a:gd name="csY11" fmla="*/ 18288 h 18288"/>
              <a:gd name="csX12" fmla="*/ 1988062 w 4242816"/>
              <a:gd name="csY12" fmla="*/ 18288 h 18288"/>
              <a:gd name="csX13" fmla="*/ 1466802 w 4242816"/>
              <a:gd name="csY13" fmla="*/ 18288 h 18288"/>
              <a:gd name="csX14" fmla="*/ 860686 w 4242816"/>
              <a:gd name="csY14" fmla="*/ 18288 h 18288"/>
              <a:gd name="csX15" fmla="*/ 0 w 4242816"/>
              <a:gd name="csY15" fmla="*/ 18288 h 18288"/>
              <a:gd name="csX16" fmla="*/ 0 w 4242816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2816" h="18288" fill="none" extrusionOk="0">
                <a:moveTo>
                  <a:pt x="0" y="0"/>
                </a:moveTo>
                <a:cubicBezTo>
                  <a:pt x="249934" y="1471"/>
                  <a:pt x="379877" y="-29444"/>
                  <a:pt x="690973" y="0"/>
                </a:cubicBezTo>
                <a:cubicBezTo>
                  <a:pt x="1002069" y="29444"/>
                  <a:pt x="1021583" y="17501"/>
                  <a:pt x="1212233" y="0"/>
                </a:cubicBezTo>
                <a:cubicBezTo>
                  <a:pt x="1402883" y="-17501"/>
                  <a:pt x="1678760" y="5386"/>
                  <a:pt x="1860778" y="0"/>
                </a:cubicBezTo>
                <a:cubicBezTo>
                  <a:pt x="2042796" y="-5386"/>
                  <a:pt x="2245608" y="-22401"/>
                  <a:pt x="2424466" y="0"/>
                </a:cubicBezTo>
                <a:cubicBezTo>
                  <a:pt x="2603324" y="22401"/>
                  <a:pt x="2890020" y="33806"/>
                  <a:pt x="3115439" y="0"/>
                </a:cubicBezTo>
                <a:cubicBezTo>
                  <a:pt x="3340858" y="-33806"/>
                  <a:pt x="3428300" y="18628"/>
                  <a:pt x="3636699" y="0"/>
                </a:cubicBezTo>
                <a:cubicBezTo>
                  <a:pt x="3845098" y="-18628"/>
                  <a:pt x="4108824" y="5541"/>
                  <a:pt x="4242816" y="0"/>
                </a:cubicBezTo>
                <a:cubicBezTo>
                  <a:pt x="4242066" y="4160"/>
                  <a:pt x="4243125" y="10356"/>
                  <a:pt x="4242816" y="18288"/>
                </a:cubicBezTo>
                <a:cubicBezTo>
                  <a:pt x="4113424" y="32735"/>
                  <a:pt x="3768327" y="47567"/>
                  <a:pt x="3636699" y="18288"/>
                </a:cubicBezTo>
                <a:cubicBezTo>
                  <a:pt x="3505071" y="-10991"/>
                  <a:pt x="3294208" y="-4990"/>
                  <a:pt x="3030583" y="18288"/>
                </a:cubicBezTo>
                <a:cubicBezTo>
                  <a:pt x="2766958" y="41566"/>
                  <a:pt x="2649277" y="20974"/>
                  <a:pt x="2466894" y="18288"/>
                </a:cubicBezTo>
                <a:cubicBezTo>
                  <a:pt x="2284511" y="15602"/>
                  <a:pt x="2151277" y="1154"/>
                  <a:pt x="1988062" y="18288"/>
                </a:cubicBezTo>
                <a:cubicBezTo>
                  <a:pt x="1824847" y="35422"/>
                  <a:pt x="1691359" y="9265"/>
                  <a:pt x="1466802" y="18288"/>
                </a:cubicBezTo>
                <a:cubicBezTo>
                  <a:pt x="1242245" y="27311"/>
                  <a:pt x="1006161" y="36605"/>
                  <a:pt x="860686" y="18288"/>
                </a:cubicBezTo>
                <a:cubicBezTo>
                  <a:pt x="715211" y="-29"/>
                  <a:pt x="242774" y="46538"/>
                  <a:pt x="0" y="18288"/>
                </a:cubicBezTo>
                <a:cubicBezTo>
                  <a:pt x="-146" y="11482"/>
                  <a:pt x="-422" y="5192"/>
                  <a:pt x="0" y="0"/>
                </a:cubicBezTo>
                <a:close/>
              </a:path>
              <a:path w="4242816" h="18288" stroke="0" extrusionOk="0">
                <a:moveTo>
                  <a:pt x="0" y="0"/>
                </a:moveTo>
                <a:cubicBezTo>
                  <a:pt x="259751" y="-14018"/>
                  <a:pt x="356632" y="-15007"/>
                  <a:pt x="521260" y="0"/>
                </a:cubicBezTo>
                <a:cubicBezTo>
                  <a:pt x="685888" y="15007"/>
                  <a:pt x="885786" y="5167"/>
                  <a:pt x="1212233" y="0"/>
                </a:cubicBezTo>
                <a:cubicBezTo>
                  <a:pt x="1538680" y="-5167"/>
                  <a:pt x="1458849" y="7951"/>
                  <a:pt x="1691065" y="0"/>
                </a:cubicBezTo>
                <a:cubicBezTo>
                  <a:pt x="1923281" y="-7951"/>
                  <a:pt x="1985780" y="-16303"/>
                  <a:pt x="2169897" y="0"/>
                </a:cubicBezTo>
                <a:cubicBezTo>
                  <a:pt x="2354014" y="16303"/>
                  <a:pt x="2633054" y="-2739"/>
                  <a:pt x="2776014" y="0"/>
                </a:cubicBezTo>
                <a:cubicBezTo>
                  <a:pt x="2918974" y="2739"/>
                  <a:pt x="3112688" y="-15682"/>
                  <a:pt x="3339702" y="0"/>
                </a:cubicBezTo>
                <a:cubicBezTo>
                  <a:pt x="3566716" y="15682"/>
                  <a:pt x="4015278" y="-28467"/>
                  <a:pt x="4242816" y="0"/>
                </a:cubicBezTo>
                <a:cubicBezTo>
                  <a:pt x="4243501" y="7633"/>
                  <a:pt x="4242294" y="10002"/>
                  <a:pt x="4242816" y="18288"/>
                </a:cubicBezTo>
                <a:cubicBezTo>
                  <a:pt x="3924964" y="16283"/>
                  <a:pt x="3746362" y="-1805"/>
                  <a:pt x="3551843" y="18288"/>
                </a:cubicBezTo>
                <a:cubicBezTo>
                  <a:pt x="3357324" y="38381"/>
                  <a:pt x="3126422" y="47156"/>
                  <a:pt x="2860870" y="18288"/>
                </a:cubicBezTo>
                <a:cubicBezTo>
                  <a:pt x="2595318" y="-10580"/>
                  <a:pt x="2572437" y="11441"/>
                  <a:pt x="2297182" y="18288"/>
                </a:cubicBezTo>
                <a:cubicBezTo>
                  <a:pt x="2021927" y="25135"/>
                  <a:pt x="1916908" y="33601"/>
                  <a:pt x="1733493" y="18288"/>
                </a:cubicBezTo>
                <a:cubicBezTo>
                  <a:pt x="1550078" y="2975"/>
                  <a:pt x="1412440" y="27896"/>
                  <a:pt x="1212233" y="18288"/>
                </a:cubicBezTo>
                <a:cubicBezTo>
                  <a:pt x="1012026" y="8680"/>
                  <a:pt x="914386" y="13859"/>
                  <a:pt x="648545" y="18288"/>
                </a:cubicBezTo>
                <a:cubicBezTo>
                  <a:pt x="382704" y="22717"/>
                  <a:pt x="233522" y="39342"/>
                  <a:pt x="0" y="18288"/>
                </a:cubicBezTo>
                <a:cubicBezTo>
                  <a:pt x="-772" y="13661"/>
                  <a:pt x="-839" y="84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5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3E8D9-BE67-8AD8-EB4A-505F7984A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 dirty="0"/>
              <a:t>The first things you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4B077-CE81-C34E-A1A2-277AD56F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2000" dirty="0"/>
              <a:t>Every form of electricity generation and clean technology has environmental, economic and social impacts that involve tradeoffs.</a:t>
            </a:r>
          </a:p>
          <a:p>
            <a:r>
              <a:rPr lang="en-US" sz="2000" dirty="0"/>
              <a:t>The tradeoffs that are socially and politically acceptable will change over time and geography.</a:t>
            </a:r>
          </a:p>
        </p:txBody>
      </p:sp>
      <p:pic>
        <p:nvPicPr>
          <p:cNvPr id="6" name="Picture 5" descr="The image shows a landscape filled with numerous wind turbines against a backdrop of snow-capped mountains.&#10;&#10;AI-generated content may be incorrect.">
            <a:extLst>
              <a:ext uri="{FF2B5EF4-FFF2-40B4-BE49-F238E27FC236}">
                <a16:creationId xmlns:a16="http://schemas.microsoft.com/office/drawing/2014/main" id="{4A820480-7FD2-2DE8-064E-ECF47D79A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5" r="22804" b="-1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06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E41E-3F7F-F990-7862-39110F2CB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he diagram illustrates the significantly higher material demand for fossil fuel systems compared to electrotechnology, highlighting the substantial quantities of coal, aluminum, graphite, and other resources extracted annually.&#10;&#10;AI-generated content may be incorrect.">
            <a:extLst>
              <a:ext uri="{FF2B5EF4-FFF2-40B4-BE49-F238E27FC236}">
                <a16:creationId xmlns:a16="http://schemas.microsoft.com/office/drawing/2014/main" id="{2A1E078D-8710-32C1-A0FD-F3B156088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" y="116114"/>
            <a:ext cx="11565976" cy="617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83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BD5D3-9D22-445F-C286-D62AF80D4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Stories on the ground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7688D-3F5D-490D-3166-ACAE289FF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Natural gas/coal plants (PJM, DOE, etc.)</a:t>
            </a:r>
          </a:p>
          <a:p>
            <a:r>
              <a:rPr lang="en-US" sz="2200" dirty="0"/>
              <a:t>Local solar permitting/plug-in solar/DERs</a:t>
            </a:r>
          </a:p>
          <a:p>
            <a:r>
              <a:rPr lang="en-US" sz="2200" dirty="0"/>
              <a:t>Land use/agrivoltaics</a:t>
            </a:r>
          </a:p>
          <a:p>
            <a:r>
              <a:rPr lang="en-US" sz="2200" dirty="0"/>
              <a:t>Affordability/environment connections</a:t>
            </a:r>
          </a:p>
          <a:p>
            <a:r>
              <a:rPr lang="en-US" sz="2200" dirty="0"/>
              <a:t>Global perspectives: U.S. as secondary/isolated market</a:t>
            </a:r>
          </a:p>
          <a:p>
            <a:endParaRPr lang="en-US" sz="2200" dirty="0"/>
          </a:p>
        </p:txBody>
      </p:sp>
      <p:pic>
        <p:nvPicPr>
          <p:cNvPr id="7" name="Picture 6" descr="The image depicts a clear blue sky with a plume of smoke rising from a power plant's smokestacks.&#10;&#10;AI-generated content may be incorrect.">
            <a:extLst>
              <a:ext uri="{FF2B5EF4-FFF2-40B4-BE49-F238E27FC236}">
                <a16:creationId xmlns:a16="http://schemas.microsoft.com/office/drawing/2014/main" id="{D7DB1313-0F70-1316-C01B-68AC4BACE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426" y="257347"/>
            <a:ext cx="6347906" cy="634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2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04730-52F7-D7FA-0064-7BA128217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Resources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9CDE5-5611-48A4-DC21-94989CC0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 err="1"/>
              <a:t>Interconnection.fyi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https://www.interconnection.fyi/</a:t>
            </a:r>
            <a:endParaRPr lang="en-US" dirty="0"/>
          </a:p>
          <a:p>
            <a:r>
              <a:rPr lang="en-US" dirty="0"/>
              <a:t>Halcyon: </a:t>
            </a:r>
            <a:r>
              <a:rPr lang="en-US" dirty="0">
                <a:hlinkClick r:id="rId3"/>
              </a:rPr>
              <a:t>halcyon.io</a:t>
            </a:r>
            <a:endParaRPr lang="en-US" dirty="0"/>
          </a:p>
          <a:p>
            <a:r>
              <a:rPr lang="en-US" dirty="0"/>
              <a:t>DSIRE (Database for State Incentives for Renewable Energy: </a:t>
            </a:r>
            <a:r>
              <a:rPr lang="en-US" dirty="0">
                <a:hlinkClick r:id="rId4"/>
              </a:rPr>
              <a:t>desireusa.org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Electrotech</a:t>
            </a:r>
            <a:r>
              <a:rPr lang="en-US" dirty="0"/>
              <a:t> Revolution: </a:t>
            </a:r>
            <a:r>
              <a:rPr lang="en-US" dirty="0">
                <a:hlinkClick r:id="rId5"/>
              </a:rPr>
              <a:t>https://ember-energy.org/latest-insights/the-electrotech-revolution/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1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AD4CF-1C27-291B-CE44-7BDF5F072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Shameless self-promotion slide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E05D1-60AF-A8BC-4FFA-A4F3A6A02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RTO Insider: </a:t>
            </a:r>
            <a:r>
              <a:rPr lang="en-US" dirty="0">
                <a:hlinkClick r:id="rId2"/>
              </a:rPr>
              <a:t>Why Chris Wright Is so Wrong</a:t>
            </a:r>
            <a:endParaRPr lang="en-US" dirty="0"/>
          </a:p>
          <a:p>
            <a:r>
              <a:rPr lang="en-US" dirty="0"/>
              <a:t>E/</a:t>
            </a:r>
            <a:r>
              <a:rPr lang="en-US" dirty="0" err="1"/>
              <a:t>lectrify</a:t>
            </a:r>
            <a:r>
              <a:rPr lang="en-US" dirty="0"/>
              <a:t> Energy Literacy series</a:t>
            </a:r>
          </a:p>
          <a:p>
            <a:pPr lvl="1"/>
            <a:r>
              <a:rPr lang="en-US" dirty="0">
                <a:hlinkClick r:id="rId3"/>
              </a:rPr>
              <a:t>Utilities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Utility commissions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RTOs and ISOs </a:t>
            </a:r>
            <a:r>
              <a:rPr lang="en-US" dirty="0"/>
              <a:t>(grid operators)</a:t>
            </a:r>
          </a:p>
          <a:p>
            <a:pPr lvl="1"/>
            <a:r>
              <a:rPr lang="en-US" dirty="0">
                <a:hlinkClick r:id="rId5"/>
              </a:rPr>
              <a:t>Inertia</a:t>
            </a:r>
            <a:endParaRPr lang="en-US" dirty="0"/>
          </a:p>
          <a:p>
            <a:pPr lvl="1"/>
            <a:r>
              <a:rPr lang="en-US" dirty="0"/>
              <a:t>Distributed energy resources (DERs)</a:t>
            </a:r>
          </a:p>
          <a:p>
            <a:pPr lvl="2"/>
            <a:r>
              <a:rPr lang="en-US" dirty="0">
                <a:hlinkClick r:id="rId6"/>
              </a:rPr>
              <a:t>Part 1</a:t>
            </a:r>
            <a:endParaRPr lang="en-US" dirty="0"/>
          </a:p>
          <a:p>
            <a:pPr lvl="2"/>
            <a:r>
              <a:rPr lang="en-US" dirty="0">
                <a:hlinkClick r:id="rId7"/>
              </a:rPr>
              <a:t>Part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671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190</Words>
  <Application>Microsoft Office PowerPoint</Application>
  <PresentationFormat>Widescreen</PresentationFormat>
  <Paragraphs>29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Energy Reporting 101</vt:lpstr>
      <vt:lpstr>The first things you need to know</vt:lpstr>
      <vt:lpstr>PowerPoint Presentation</vt:lpstr>
      <vt:lpstr>Stories on the ground</vt:lpstr>
      <vt:lpstr>Resources</vt:lpstr>
      <vt:lpstr>Shameless self-promotion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 Kaufmann</dc:creator>
  <cp:lastModifiedBy>K Kaufmann</cp:lastModifiedBy>
  <cp:revision>3</cp:revision>
  <dcterms:created xsi:type="dcterms:W3CDTF">2026-06-16T11:29:13Z</dcterms:created>
  <dcterms:modified xsi:type="dcterms:W3CDTF">2026-06-16T16:01:31Z</dcterms:modified>
</cp:coreProperties>
</file>